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Destaqu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Estilo Escuro 2 - Destaque 3/Destaqu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Escuro 2 - Destaque 5/Destaqu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Estilo Escuro 1 - Destaqu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Destaqu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Destaqu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Destaqu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ângulo arredondad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ângulo arredondad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ângulo arredondad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Rec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ângulo arredondad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omb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1200" y="1882775"/>
            <a:ext cx="7086600" cy="1470025"/>
          </a:xfrm>
        </p:spPr>
        <p:txBody>
          <a:bodyPr>
            <a:noAutofit/>
          </a:bodyPr>
          <a:lstStyle/>
          <a:p>
            <a:pPr algn="r"/>
            <a:r>
              <a:rPr lang="pt-PT" sz="5400" b="1" i="1" cap="small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haroni" pitchFamily="2" charset="-79"/>
              </a:rPr>
              <a:t>Semana </a:t>
            </a:r>
            <a:r>
              <a:rPr lang="pt-PT" sz="3200" b="1" i="1" cap="small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haroni" pitchFamily="2" charset="-79"/>
              </a:rPr>
              <a:t>dos</a:t>
            </a:r>
            <a:r>
              <a:rPr lang="pt-PT" sz="5400" b="1" i="1" cap="small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haroni" pitchFamily="2" charset="-79"/>
              </a:rPr>
              <a:t> </a:t>
            </a:r>
            <a:r>
              <a:rPr lang="pt-PT" sz="5400" b="1" i="1" cap="small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haroni" pitchFamily="2" charset="-79"/>
              </a:rPr>
              <a:t>Seminários</a:t>
            </a:r>
            <a:r>
              <a:rPr lang="pt-PT" b="1" i="1" cap="sm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pt-PT" b="1" i="1" cap="small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pt-PT" sz="4800" b="1" i="1" cap="small" spc="3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1026" name="Picture 2" descr="C:\Users\cliente\Desktop\12088394_10206745684673075_711991542451046760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752600" y="1062335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cap="small" spc="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Seminário Episcopal de Angra</a:t>
            </a:r>
            <a:endParaRPr lang="pt-PT" sz="2000" cap="small" spc="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 descr="logotipo-color_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24384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1143000" y="26786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cap="small" spc="6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 da Graciosa</a:t>
            </a:r>
            <a:endParaRPr lang="pt-PT" b="1" cap="small" spc="6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315200" y="2667000"/>
            <a:ext cx="1752600" cy="76200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1" i="1" u="none" strike="noStrike" kern="1200" cap="small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‘15</a:t>
            </a:r>
            <a:r>
              <a:rPr kumimoji="0" lang="pt-PT" sz="32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32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4000" b="1" i="1" u="none" strike="noStrike" kern="1200" cap="small" spc="30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-457200"/>
            <a:ext cx="8458200" cy="1752600"/>
          </a:xfrm>
        </p:spPr>
        <p:txBody>
          <a:bodyPr>
            <a:noAutofit/>
          </a:bodyPr>
          <a:lstStyle/>
          <a:p>
            <a:pPr algn="just"/>
            <a:r>
              <a:rPr lang="pt-P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Discernimento Vocacional permite-nos chegar a uma finalidade que nos realize totalmente, mas é importante saber diferenciar dois tipos de finalidade:</a:t>
            </a:r>
            <a:endParaRPr lang="pt-P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sz="quarter" idx="1"/>
          </p:nvPr>
        </p:nvGraphicFramePr>
        <p:xfrm>
          <a:off x="228600" y="1386840"/>
          <a:ext cx="8763000" cy="509016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381500"/>
                <a:gridCol w="43815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dirty="0" smtClean="0"/>
                        <a:t>Finalidade Instrumental</a:t>
                      </a:r>
                      <a:endParaRPr lang="pt-PT" sz="24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b="1" dirty="0" smtClean="0"/>
                        <a:t>Finalidade Última </a:t>
                      </a:r>
                      <a:endParaRPr lang="pt-PT" sz="2400" b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vista a um fim que não se encerra em si mesmo;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É uma finalidade que se encerra em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si mesma;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Quando usamos algo ou alguém como instrumento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para atingirmos outro(s) fim/fins;</a:t>
                      </a:r>
                      <a:endParaRPr lang="pt-PT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Não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usamos algo ou alguém como instrumento, para além da finalidade que ambicionamos não há mais qualquer interesse.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É uma finalidade com base noutros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interesses;</a:t>
                      </a:r>
                      <a:endParaRPr lang="pt-PT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Não há interesses secundários;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Exemplo: Quando alguém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</a:rPr>
                        <a:t> quer ser algo apenas por prestígio e reconhecimento social, fama, enriquecimento, etc.: Alguém vai para professor somente para ter um bom salário, reconhecimento social…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2000" b="1" dirty="0" smtClean="0">
                          <a:solidFill>
                            <a:schemeClr val="tx1"/>
                          </a:solidFill>
                        </a:rPr>
                        <a:t>Exemplo: Quando alguém vai para padre por amor a Cristo e à Sua Igreja.</a:t>
                      </a:r>
                      <a:endParaRPr lang="pt-PT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exão recta 6"/>
          <p:cNvCxnSpPr/>
          <p:nvPr/>
        </p:nvCxnSpPr>
        <p:spPr>
          <a:xfrm>
            <a:off x="4572000" y="1981200"/>
            <a:ext cx="0" cy="4343400"/>
          </a:xfrm>
          <a:prstGeom prst="line">
            <a:avLst/>
          </a:prstGeom>
          <a:ln w="254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utomotivacion.net/wp-content/uploads/2012/10/Perder-no-es-una-op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534400" cy="656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ângulo 3"/>
          <p:cNvSpPr/>
          <p:nvPr/>
        </p:nvSpPr>
        <p:spPr>
          <a:xfrm>
            <a:off x="228600" y="5181600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Discernir bem a vocação é </a:t>
            </a:r>
          </a:p>
          <a:p>
            <a:pPr algn="ctr"/>
            <a:r>
              <a:rPr lang="pt-PT" sz="4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DAR SENTIDO À VIDA!</a:t>
            </a:r>
            <a:endParaRPr lang="pt-PT" sz="4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ristas.org.br/vidamarista/arq/img/2013/topo_vocacao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828" y="685800"/>
            <a:ext cx="8185572" cy="4648200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228600" y="304800"/>
            <a:ext cx="1981200" cy="1066800"/>
          </a:xfrm>
          <a:prstGeom prst="rect">
            <a:avLst/>
          </a:prstGeom>
          <a:solidFill>
            <a:srgbClr val="92D050">
              <a:alpha val="83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b="1" dirty="0" smtClean="0">
                <a:solidFill>
                  <a:srgbClr val="002060"/>
                </a:solidFill>
              </a:rPr>
              <a:t>E tu…</a:t>
            </a:r>
            <a:endParaRPr lang="pt-PT" sz="4400" b="1" dirty="0">
              <a:solidFill>
                <a:srgbClr val="002060"/>
              </a:solidFill>
            </a:endParaRPr>
          </a:p>
        </p:txBody>
      </p:sp>
      <p:sp>
        <p:nvSpPr>
          <p:cNvPr id="8" name="Ondulado duplo 7"/>
          <p:cNvSpPr/>
          <p:nvPr/>
        </p:nvSpPr>
        <p:spPr>
          <a:xfrm>
            <a:off x="1143000" y="5334000"/>
            <a:ext cx="7772400" cy="1219200"/>
          </a:xfrm>
          <a:prstGeom prst="doubleWav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tx1"/>
                </a:solidFill>
              </a:rPr>
              <a:t>Vai pensando nisso!</a:t>
            </a:r>
            <a:br>
              <a:rPr lang="pt-PT" sz="2800" b="1" dirty="0" smtClean="0">
                <a:solidFill>
                  <a:schemeClr val="tx1"/>
                </a:solidFill>
              </a:rPr>
            </a:br>
            <a:r>
              <a:rPr lang="pt-PT" sz="2800" b="1" i="1" dirty="0" smtClean="0">
                <a:solidFill>
                  <a:schemeClr val="tx1"/>
                </a:solidFill>
              </a:rPr>
              <a:t>“O que podes fazer hoje, vais vivê-lo amanhã”</a:t>
            </a:r>
            <a:endParaRPr 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ângulo 12"/>
          <p:cNvSpPr/>
          <p:nvPr/>
        </p:nvSpPr>
        <p:spPr>
          <a:xfrm>
            <a:off x="0" y="914400"/>
            <a:ext cx="9144000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3800" b="1" cap="none" spc="200" dirty="0" smtClean="0">
                <a:ln w="29210">
                  <a:solidFill>
                    <a:schemeClr val="tx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 que queres ser ?</a:t>
            </a:r>
            <a:endParaRPr lang="pt-PT" sz="13800" b="1" cap="none" spc="200" dirty="0">
              <a:ln w="29210">
                <a:solidFill>
                  <a:schemeClr val="tx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“Toda a pessoa tem uma vocação!”</a:t>
            </a:r>
            <a:endParaRPr lang="pt-PT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58000" y="1752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mas…</a:t>
            </a:r>
            <a:endParaRPr lang="pt-PT" sz="3200" b="1" dirty="0"/>
          </a:p>
        </p:txBody>
      </p:sp>
      <p:sp>
        <p:nvSpPr>
          <p:cNvPr id="6" name="Rectângulo 5"/>
          <p:cNvSpPr/>
          <p:nvPr/>
        </p:nvSpPr>
        <p:spPr>
          <a:xfrm>
            <a:off x="228600" y="2438400"/>
            <a:ext cx="8686799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2000" b="1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VOCAÇÃO</a:t>
            </a:r>
            <a:r>
              <a:rPr lang="pt-PT" sz="11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...</a:t>
            </a:r>
            <a:endParaRPr lang="pt-PT" sz="11500" b="1" spc="200" dirty="0" smtClean="0">
              <a:ln w="29210">
                <a:solidFill>
                  <a:schemeClr val="tx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pt-PT" sz="7200" b="1" spc="200" dirty="0" smtClean="0">
                <a:ln w="29210">
                  <a:solidFill>
                    <a:schemeClr val="tx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O que é isso?</a:t>
            </a:r>
            <a:endParaRPr lang="pt-PT" sz="7200" b="1" cap="none" spc="200" dirty="0">
              <a:ln w="29210">
                <a:solidFill>
                  <a:schemeClr val="tx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57200" y="304800"/>
            <a:ext cx="2895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u="sng" dirty="0" smtClean="0"/>
              <a:t>Vocação</a:t>
            </a:r>
            <a:endParaRPr lang="pt-PT" sz="4400" u="sng" dirty="0"/>
          </a:p>
        </p:txBody>
      </p:sp>
      <p:sp>
        <p:nvSpPr>
          <p:cNvPr id="5" name="Seta de movimento para a direita 4"/>
          <p:cNvSpPr/>
          <p:nvPr/>
        </p:nvSpPr>
        <p:spPr>
          <a:xfrm>
            <a:off x="3733800" y="762000"/>
            <a:ext cx="1600200" cy="6096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significa</a:t>
            </a:r>
          </a:p>
        </p:txBody>
      </p:sp>
      <p:sp>
        <p:nvSpPr>
          <p:cNvPr id="6" name="Rectângulo 5"/>
          <p:cNvSpPr/>
          <p:nvPr/>
        </p:nvSpPr>
        <p:spPr>
          <a:xfrm>
            <a:off x="5638800" y="304800"/>
            <a:ext cx="28956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u="sng" dirty="0" smtClean="0"/>
              <a:t>Chamamento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8600" y="1600200"/>
            <a:ext cx="8915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vocação é um chamamento, então:</a:t>
            </a:r>
            <a:r>
              <a:rPr lang="pt-PT" sz="2000" dirty="0" smtClean="0"/>
              <a:t> </a:t>
            </a:r>
          </a:p>
          <a:p>
            <a:pPr algn="ctr"/>
            <a:r>
              <a:rPr lang="pt-PT" sz="2400" dirty="0" smtClean="0"/>
              <a:t>- Há, pelo menos, </a:t>
            </a:r>
            <a:r>
              <a:rPr lang="pt-PT" sz="2400" b="1" dirty="0" smtClean="0"/>
              <a:t>dois</a:t>
            </a:r>
            <a:r>
              <a:rPr lang="pt-PT" sz="2400" dirty="0" smtClean="0"/>
              <a:t> intervenientes -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371600" y="2682240"/>
          <a:ext cx="6096000" cy="2682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Quem</a:t>
                      </a:r>
                      <a:r>
                        <a:rPr lang="pt-PT" sz="2400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chama</a:t>
                      </a:r>
                      <a:endParaRPr lang="pt-PT" sz="2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Quem é chamado</a:t>
                      </a:r>
                      <a:endParaRPr lang="pt-PT" sz="240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Pergunta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/>
                        <a:t>Responde</a:t>
                      </a:r>
                      <a:endParaRPr lang="pt-P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Cria</a:t>
                      </a:r>
                      <a:r>
                        <a:rPr lang="pt-PT" b="1" baseline="0" dirty="0" smtClean="0"/>
                        <a:t> dúvida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/>
                        <a:t>Questiona-se</a:t>
                      </a:r>
                      <a:endParaRPr lang="pt-P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Pede</a:t>
                      </a:r>
                      <a:r>
                        <a:rPr lang="pt-PT" b="1" baseline="0" dirty="0" smtClean="0"/>
                        <a:t> algo/convida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/>
                        <a:t>Aceita/Não aceita</a:t>
                      </a:r>
                      <a:endParaRPr lang="pt-P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Grita/Chateia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/>
                        <a:t>Incomodado </a:t>
                      </a:r>
                      <a:endParaRPr lang="pt-P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Interpela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/>
                        <a:t>Reage</a:t>
                      </a:r>
                      <a:endParaRPr lang="pt-P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…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1" dirty="0" smtClean="0"/>
                        <a:t>…</a:t>
                      </a:r>
                      <a:endParaRPr lang="pt-P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04800" y="56313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Todos nós somos chamados a algo. Faz parte da condição humana.</a:t>
            </a:r>
          </a:p>
          <a:p>
            <a:pPr>
              <a:buClr>
                <a:schemeClr val="accent2"/>
              </a:buClr>
              <a:buFont typeface="Arial" pitchFamily="34" charset="0"/>
              <a:buChar char="•"/>
            </a:pP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Devemos ser </a:t>
            </a:r>
            <a:r>
              <a:rPr lang="pt-PT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agentes ativos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procurar responder.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915400" cy="487362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 vocação, espera-se que haja uma </a:t>
            </a:r>
            <a:r>
              <a:rPr lang="pt-PT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</a:t>
            </a:r>
            <a:endParaRPr lang="pt-PT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762000" y="1905000"/>
            <a:ext cx="23622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O que responder?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762000" y="4572000"/>
            <a:ext cx="23622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A quem responder?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762000" y="3657600"/>
            <a:ext cx="23622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Como responder?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62000" y="2743200"/>
            <a:ext cx="2362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Quando responder?</a:t>
            </a:r>
            <a:endParaRPr lang="pt-PT" sz="2000" b="1" dirty="0">
              <a:solidFill>
                <a:schemeClr val="tx1"/>
              </a:solidFill>
            </a:endParaRPr>
          </a:p>
        </p:txBody>
      </p:sp>
      <p:cxnSp>
        <p:nvCxnSpPr>
          <p:cNvPr id="11" name="Conexão em ângulos rectos 10"/>
          <p:cNvCxnSpPr/>
          <p:nvPr/>
        </p:nvCxnSpPr>
        <p:spPr>
          <a:xfrm rot="10800000" flipV="1">
            <a:off x="3276600" y="1905000"/>
            <a:ext cx="5257800" cy="3048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em ângulos rectos 11"/>
          <p:cNvCxnSpPr/>
          <p:nvPr/>
        </p:nvCxnSpPr>
        <p:spPr>
          <a:xfrm rot="10800000" flipV="1">
            <a:off x="3276600" y="2743200"/>
            <a:ext cx="5257800" cy="3048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em ângulos rectos 12"/>
          <p:cNvCxnSpPr/>
          <p:nvPr/>
        </p:nvCxnSpPr>
        <p:spPr>
          <a:xfrm rot="10800000" flipV="1">
            <a:off x="3276602" y="3733800"/>
            <a:ext cx="5257799" cy="3048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em ângulos rectos 13"/>
          <p:cNvCxnSpPr/>
          <p:nvPr/>
        </p:nvCxnSpPr>
        <p:spPr>
          <a:xfrm rot="10800000" flipV="1">
            <a:off x="3276602" y="4572000"/>
            <a:ext cx="5257799" cy="3048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>
            <a:off x="8534400" y="1295400"/>
            <a:ext cx="0" cy="3276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5257800" y="1295400"/>
            <a:ext cx="3276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ta em ângulo recto para cima 21"/>
          <p:cNvSpPr/>
          <p:nvPr/>
        </p:nvSpPr>
        <p:spPr>
          <a:xfrm rot="5400000">
            <a:off x="-152401" y="2362200"/>
            <a:ext cx="4114800" cy="3048000"/>
          </a:xfrm>
          <a:prstGeom prst="bentUpArrow">
            <a:avLst>
              <a:gd name="adj1" fmla="val 8799"/>
              <a:gd name="adj2" fmla="val 9316"/>
              <a:gd name="adj3" fmla="val 129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3733800" y="5029200"/>
            <a:ext cx="46482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smtClean="0"/>
              <a:t>DISCERNIMENTO VOCACIONAL</a:t>
            </a:r>
            <a:endParaRPr lang="pt-PT" sz="44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891" y="4267200"/>
            <a:ext cx="2367909" cy="2286000"/>
          </a:xfrm>
          <a:prstGeom prst="rect">
            <a:avLst/>
          </a:prstGeom>
        </p:spPr>
      </p:pic>
      <p:pic>
        <p:nvPicPr>
          <p:cNvPr id="8" name="Imagem 7" descr="bota-preta-com-stra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28600"/>
            <a:ext cx="1974832" cy="1752600"/>
          </a:xfrm>
          <a:prstGeom prst="rect">
            <a:avLst/>
          </a:prstGeom>
        </p:spPr>
      </p:pic>
      <p:pic>
        <p:nvPicPr>
          <p:cNvPr id="9" name="Imagem 8" descr="cdp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4031320"/>
            <a:ext cx="1652111" cy="1683680"/>
          </a:xfrm>
          <a:prstGeom prst="rect">
            <a:avLst/>
          </a:prstGeom>
        </p:spPr>
      </p:pic>
      <p:pic>
        <p:nvPicPr>
          <p:cNvPr id="10" name="Imagem 9" descr="estrelas-sapat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1219200"/>
            <a:ext cx="3429000" cy="3040921"/>
          </a:xfrm>
          <a:prstGeom prst="rect">
            <a:avLst/>
          </a:prstGeom>
        </p:spPr>
      </p:pic>
      <p:pic>
        <p:nvPicPr>
          <p:cNvPr id="11" name="Imagem 10" descr="ferri_3743-copy2.png"/>
          <p:cNvPicPr>
            <a:picLocks noChangeAspect="1"/>
          </p:cNvPicPr>
          <p:nvPr/>
        </p:nvPicPr>
        <p:blipFill>
          <a:blip r:embed="rId6" cstate="print"/>
          <a:srcRect b="14383"/>
          <a:stretch>
            <a:fillRect/>
          </a:stretch>
        </p:blipFill>
        <p:spPr>
          <a:xfrm>
            <a:off x="2743200" y="4738800"/>
            <a:ext cx="2646932" cy="1814400"/>
          </a:xfrm>
          <a:prstGeom prst="rect">
            <a:avLst/>
          </a:prstGeom>
        </p:spPr>
      </p:pic>
      <p:pic>
        <p:nvPicPr>
          <p:cNvPr id="13" name="Imagem 12" descr="louboutin4.png"/>
          <p:cNvPicPr>
            <a:picLocks noChangeAspect="1"/>
          </p:cNvPicPr>
          <p:nvPr/>
        </p:nvPicPr>
        <p:blipFill>
          <a:blip r:embed="rId7" cstate="print"/>
          <a:srcRect l="63054"/>
          <a:stretch>
            <a:fillRect/>
          </a:stretch>
        </p:blipFill>
        <p:spPr>
          <a:xfrm>
            <a:off x="6858000" y="381000"/>
            <a:ext cx="1981200" cy="1750060"/>
          </a:xfrm>
          <a:prstGeom prst="rect">
            <a:avLst/>
          </a:prstGeom>
        </p:spPr>
      </p:pic>
      <p:pic>
        <p:nvPicPr>
          <p:cNvPr id="14" name="Imagem 13" descr="Nike-AIR-MAX-COMMAND-827043_1200_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2743200"/>
            <a:ext cx="1676400" cy="1676400"/>
          </a:xfrm>
          <a:prstGeom prst="rect">
            <a:avLst/>
          </a:prstGeom>
        </p:spPr>
      </p:pic>
      <p:pic>
        <p:nvPicPr>
          <p:cNvPr id="15" name="Imagem 14" descr="sapat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62600" y="4800600"/>
            <a:ext cx="1752600" cy="1752600"/>
          </a:xfrm>
          <a:prstGeom prst="rect">
            <a:avLst/>
          </a:prstGeom>
        </p:spPr>
      </p:pic>
      <p:pic>
        <p:nvPicPr>
          <p:cNvPr id="16" name="Imagem 15" descr="skechers-paxton-homens-sapatilhas-de-desporto-baixas-marron_53467_0.png"/>
          <p:cNvPicPr>
            <a:picLocks noChangeAspect="1"/>
          </p:cNvPicPr>
          <p:nvPr/>
        </p:nvPicPr>
        <p:blipFill>
          <a:blip r:embed="rId10" cstate="print"/>
          <a:srcRect t="44444"/>
          <a:stretch>
            <a:fillRect/>
          </a:stretch>
        </p:blipFill>
        <p:spPr>
          <a:xfrm>
            <a:off x="6248400" y="1905000"/>
            <a:ext cx="2571750" cy="1428750"/>
          </a:xfrm>
          <a:prstGeom prst="rect">
            <a:avLst/>
          </a:prstGeom>
        </p:spPr>
      </p:pic>
      <p:pic>
        <p:nvPicPr>
          <p:cNvPr id="5" name="Imagem 4" descr="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95400" y="228600"/>
            <a:ext cx="2438400" cy="1379695"/>
          </a:xfrm>
          <a:prstGeom prst="rect">
            <a:avLst/>
          </a:prstGeom>
        </p:spPr>
      </p:pic>
      <p:pic>
        <p:nvPicPr>
          <p:cNvPr id="12" name="Imagem 11" descr="Karrimor  Homem.png"/>
          <p:cNvPicPr>
            <a:picLocks noChangeAspect="1"/>
          </p:cNvPicPr>
          <p:nvPr/>
        </p:nvPicPr>
        <p:blipFill>
          <a:blip r:embed="rId12" cstate="print"/>
          <a:srcRect b="17747"/>
          <a:stretch>
            <a:fillRect/>
          </a:stretch>
        </p:blipFill>
        <p:spPr>
          <a:xfrm>
            <a:off x="4953000" y="3200400"/>
            <a:ext cx="2188647" cy="1600200"/>
          </a:xfrm>
          <a:prstGeom prst="rect">
            <a:avLst/>
          </a:prstGeom>
        </p:spPr>
      </p:pic>
      <p:pic>
        <p:nvPicPr>
          <p:cNvPr id="10242" name="Picture 2" descr="http://www.ideiasdahora.com/wp-content/uploads/2011/05/sandalias-masculinas-vera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191000" y="2133600"/>
            <a:ext cx="19050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mada com setas nos 4 sentidos 4"/>
          <p:cNvSpPr/>
          <p:nvPr/>
        </p:nvSpPr>
        <p:spPr>
          <a:xfrm>
            <a:off x="1676400" y="1219200"/>
            <a:ext cx="5715000" cy="4343400"/>
          </a:xfrm>
          <a:prstGeom prst="quadArrowCallou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438400" y="2905542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u="sng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Discernimento Vocacional</a:t>
            </a:r>
          </a:p>
          <a:p>
            <a:pPr algn="ctr"/>
            <a:endParaRPr lang="pt-PT" sz="4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609600" y="3048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Refletir</a:t>
            </a:r>
            <a:endParaRPr lang="pt-PT" sz="3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48000" y="68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Analisar</a:t>
            </a:r>
            <a:endParaRPr lang="pt-PT" sz="3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15200" y="3048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Escolher</a:t>
            </a:r>
            <a:endParaRPr lang="pt-PT" sz="3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048000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Questionar</a:t>
            </a:r>
            <a:endParaRPr lang="pt-PT" sz="36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ta em curva 11"/>
          <p:cNvSpPr/>
          <p:nvPr/>
        </p:nvSpPr>
        <p:spPr>
          <a:xfrm flipV="1">
            <a:off x="990600" y="3962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Seta em curva 12"/>
          <p:cNvSpPr/>
          <p:nvPr/>
        </p:nvSpPr>
        <p:spPr>
          <a:xfrm rot="16200000" flipV="1">
            <a:off x="7048500" y="42291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eta em curva 13"/>
          <p:cNvSpPr/>
          <p:nvPr/>
        </p:nvSpPr>
        <p:spPr>
          <a:xfrm rot="10800000" flipV="1">
            <a:off x="7315200" y="914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eta em curva 14"/>
          <p:cNvSpPr/>
          <p:nvPr/>
        </p:nvSpPr>
        <p:spPr>
          <a:xfrm rot="5400000" flipV="1">
            <a:off x="1257300" y="6477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Seta em curva 15"/>
          <p:cNvSpPr/>
          <p:nvPr/>
        </p:nvSpPr>
        <p:spPr>
          <a:xfrm flipV="1">
            <a:off x="990600" y="3962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Seta em curva 16"/>
          <p:cNvSpPr/>
          <p:nvPr/>
        </p:nvSpPr>
        <p:spPr>
          <a:xfrm rot="16200000" flipV="1">
            <a:off x="7048500" y="42291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Seta em curva 17"/>
          <p:cNvSpPr/>
          <p:nvPr/>
        </p:nvSpPr>
        <p:spPr>
          <a:xfrm rot="10800000" flipV="1">
            <a:off x="7315200" y="914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Seta em curva 18"/>
          <p:cNvSpPr/>
          <p:nvPr/>
        </p:nvSpPr>
        <p:spPr>
          <a:xfrm rot="5400000" flipV="1">
            <a:off x="1257300" y="6477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Seta em curva 19"/>
          <p:cNvSpPr/>
          <p:nvPr/>
        </p:nvSpPr>
        <p:spPr>
          <a:xfrm flipV="1">
            <a:off x="990600" y="3962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Seta em curva 20"/>
          <p:cNvSpPr/>
          <p:nvPr/>
        </p:nvSpPr>
        <p:spPr>
          <a:xfrm rot="16200000" flipV="1">
            <a:off x="7048500" y="42291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Seta em curva 21"/>
          <p:cNvSpPr/>
          <p:nvPr/>
        </p:nvSpPr>
        <p:spPr>
          <a:xfrm rot="10800000" flipV="1">
            <a:off x="7315200" y="914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Seta em curva 22"/>
          <p:cNvSpPr/>
          <p:nvPr/>
        </p:nvSpPr>
        <p:spPr>
          <a:xfrm rot="5400000" flipV="1">
            <a:off x="1257300" y="6477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Seta em curva 23"/>
          <p:cNvSpPr/>
          <p:nvPr/>
        </p:nvSpPr>
        <p:spPr>
          <a:xfrm flipV="1">
            <a:off x="990600" y="3962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Seta em curva 24"/>
          <p:cNvSpPr/>
          <p:nvPr/>
        </p:nvSpPr>
        <p:spPr>
          <a:xfrm rot="16200000" flipV="1">
            <a:off x="7048500" y="42291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Seta em curva 25"/>
          <p:cNvSpPr/>
          <p:nvPr/>
        </p:nvSpPr>
        <p:spPr>
          <a:xfrm rot="10800000" flipV="1">
            <a:off x="7315200" y="914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Seta em curva 26"/>
          <p:cNvSpPr/>
          <p:nvPr/>
        </p:nvSpPr>
        <p:spPr>
          <a:xfrm rot="5400000" flipV="1">
            <a:off x="1257300" y="6477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Seta em curva 27"/>
          <p:cNvSpPr/>
          <p:nvPr/>
        </p:nvSpPr>
        <p:spPr>
          <a:xfrm flipV="1">
            <a:off x="990600" y="3962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Seta em curva 28"/>
          <p:cNvSpPr/>
          <p:nvPr/>
        </p:nvSpPr>
        <p:spPr>
          <a:xfrm rot="16200000" flipV="1">
            <a:off x="7048500" y="42291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Seta em curva 29"/>
          <p:cNvSpPr/>
          <p:nvPr/>
        </p:nvSpPr>
        <p:spPr>
          <a:xfrm rot="10800000" flipV="1">
            <a:off x="7315200" y="9144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Seta em curva 30"/>
          <p:cNvSpPr/>
          <p:nvPr/>
        </p:nvSpPr>
        <p:spPr>
          <a:xfrm rot="5400000" flipV="1">
            <a:off x="1257300" y="647700"/>
            <a:ext cx="990600" cy="1828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2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nibo.com.br/wp-content/uploads/2013/07/nibo-perguntas-pequenos-negoc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1"/>
            <a:ext cx="4800600" cy="266699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1143000"/>
          </a:xfrm>
        </p:spPr>
        <p:txBody>
          <a:bodyPr>
            <a:normAutofit/>
          </a:bodyPr>
          <a:lstStyle/>
          <a:p>
            <a:r>
              <a:rPr lang="pt-PT" sz="4400" b="1" u="sng" dirty="0" smtClean="0"/>
              <a:t>Porquê discernir?</a:t>
            </a:r>
            <a:endParaRPr lang="pt-PT" sz="4400" b="1" u="sng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8686800" cy="4572000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Chegar a uma </a:t>
            </a:r>
            <a:r>
              <a:rPr lang="pt-PT" u="sng" dirty="0" smtClean="0"/>
              <a:t>finalidade</a:t>
            </a:r>
            <a:r>
              <a:rPr lang="pt-PT" dirty="0" smtClean="0"/>
              <a:t>;</a:t>
            </a:r>
          </a:p>
          <a:p>
            <a:pPr algn="just"/>
            <a:r>
              <a:rPr lang="pt-PT" dirty="0" smtClean="0"/>
              <a:t>Para que a decisão não seja arbitrária/casual/desnecessária;</a:t>
            </a:r>
          </a:p>
          <a:p>
            <a:pPr algn="just"/>
            <a:r>
              <a:rPr lang="pt-PT" dirty="0" smtClean="0"/>
              <a:t>Para que a decisão leve a um </a:t>
            </a: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</a:t>
            </a:r>
            <a:r>
              <a:rPr lang="pt-PT" dirty="0" smtClean="0"/>
              <a:t>;</a:t>
            </a:r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O </a:t>
            </a:r>
            <a:r>
              <a:rPr lang="pt-P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Discernimento Vocacional </a:t>
            </a:r>
            <a:r>
              <a:rPr lang="pt-PT" dirty="0" smtClean="0"/>
              <a:t>não é algo instantâneo, não surge/ocorre e, no momento exato, temos de decidir;</a:t>
            </a:r>
          </a:p>
          <a:p>
            <a:pPr algn="just"/>
            <a:r>
              <a:rPr lang="pt-PT" dirty="0" smtClean="0"/>
              <a:t>O </a:t>
            </a:r>
            <a:r>
              <a:rPr lang="pt-P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Discernimento Vocacional </a:t>
            </a:r>
            <a:r>
              <a:rPr lang="pt-PT" dirty="0" smtClean="0"/>
              <a:t>é fulcral para nos ajudar a </a:t>
            </a:r>
            <a:r>
              <a:rPr lang="pt-PT" b="1" dirty="0" smtClean="0">
                <a:solidFill>
                  <a:schemeClr val="accent1"/>
                </a:solidFill>
              </a:rPr>
              <a:t>ter dúvidas </a:t>
            </a:r>
            <a:r>
              <a:rPr lang="pt-PT" dirty="0" smtClean="0"/>
              <a:t>e </a:t>
            </a:r>
            <a:r>
              <a:rPr lang="pt-PT" b="1" dirty="0" smtClean="0">
                <a:solidFill>
                  <a:schemeClr val="accent1"/>
                </a:solidFill>
              </a:rPr>
              <a:t>procurar respostas </a:t>
            </a:r>
            <a:r>
              <a:rPr lang="pt-PT" dirty="0" smtClean="0"/>
              <a:t>às nossas dúvidas e às inquietudes.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49" descr="62eb63a2833dc9adbb4100c5ec586e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4846" y="2190332"/>
            <a:ext cx="6820554" cy="2991268"/>
          </a:xfrm>
          <a:prstGeom prst="roundRect">
            <a:avLst>
              <a:gd name="adj" fmla="val 8594"/>
            </a:avLst>
          </a:prstGeom>
          <a:noFill/>
        </p:spPr>
      </p:pic>
      <p:pic>
        <p:nvPicPr>
          <p:cNvPr id="22" name="Imagem 21" descr="transfer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0"/>
            <a:ext cx="2133600" cy="2133600"/>
          </a:xfrm>
          <a:prstGeom prst="rect">
            <a:avLst/>
          </a:prstGeom>
        </p:spPr>
      </p:pic>
      <p:sp>
        <p:nvSpPr>
          <p:cNvPr id="4" name="Rectângulo 3"/>
          <p:cNvSpPr/>
          <p:nvPr/>
        </p:nvSpPr>
        <p:spPr>
          <a:xfrm>
            <a:off x="304800" y="533400"/>
            <a:ext cx="28194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VOCAÇÃO/</a:t>
            </a:r>
          </a:p>
          <a:p>
            <a:pPr algn="ctr"/>
            <a:r>
              <a:rPr lang="pt-P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CHAMAMENTO</a:t>
            </a:r>
            <a:endParaRPr lang="pt-P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6172200" y="5638800"/>
            <a:ext cx="26670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DECISÃO</a:t>
            </a:r>
            <a:r>
              <a:rPr lang="pt-P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pt-P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COMPROMISSO</a:t>
            </a:r>
            <a:endParaRPr lang="pt-PT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4600" y="2895600"/>
            <a:ext cx="32246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Etapas</a:t>
            </a:r>
          </a:p>
          <a:p>
            <a:pPr>
              <a:buFont typeface="Arial" pitchFamily="34" charset="0"/>
              <a:buChar char="•"/>
            </a:pPr>
            <a:r>
              <a:rPr lang="pt-PT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Ritmos</a:t>
            </a:r>
          </a:p>
          <a:p>
            <a:pPr>
              <a:buFont typeface="Arial" pitchFamily="34" charset="0"/>
              <a:buChar char="•"/>
            </a:pPr>
            <a:r>
              <a:rPr lang="pt-PT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Retrocessos</a:t>
            </a:r>
            <a:endParaRPr lang="pt-PT" sz="3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endParaRPr lang="pt-PT" sz="3200" dirty="0"/>
          </a:p>
        </p:txBody>
      </p:sp>
      <p:sp>
        <p:nvSpPr>
          <p:cNvPr id="7170" name="AutoShape 2" descr="data:image/png;base64,iVBORw0KGgoAAAANSUhEUgAAAOEAAADhCAMAAAAJbSJIAAAAh1BMVEX///8AAAD6+vrw8PDg4ODp6enR0dHv7+/l5eXb29v19fX4+PisrKycnJzIyMjU1NSUlJSwsLC7u7t2dnZtbW1nZ2d8fHyHh4dQUFA7OztqamqWlpbJyclXV1eNjY2goKBFRUUoKCgaGhpfX18nJycxMTEYGBg/Pz9JSUkvLy+3t7cNDQ0gICBarH8oAAARPklEQVR4nO1dCXuqPBPNsIdCkB1EQMUFxf//+75MWLS77e1bpB/neW6lWr0Zksyc2SIhM2bMmDFjxowZM2bMmDFjxowZM2ZMB9TzGBt7EP8dNNfbA8faGHsk/wmcqjkcgFUoIvj62MP5cahV7jw5lNIUIi5hBLE69pB+Fh5YRPfiFOcvEf+SPBt7UD+IEk4KKUJVi5fJRqxSWJMAqrHH9WOwga50Yy2uNVkiOot3+zUXMxx3XD8G77IMniRi4jWLgLmoSdkRZ3Ix8tB+Bgq4pmXh1ZnqiuEufVA0rnp8FPFPmMZkGWcLnSgWLQ2DZBJ5UolBCTHRaORPYw/v3+FDGqzw4snDn6qnlVZ28vkv0YXLGI87uh+Ay6WwCPOp6jIZnzAlZeXoC5YQesZ1qow9wn/E6sDte0bkwF8Qle8+K2Iq8VYK8lOugriEUzcZ7kXS7DhUI9cvXaZZ1H9yMk8jVKX0vDrgJJZjj/EfkQKfs7VF3DNJUkfCpySrLBjxkrBQG2H7J44SdYpNCcvafYhgoLGqCg4aJzg+HXN0PwMtrWDjJLemr3C9A+Scnp7/ho/hASwtrmaI7BbdUxocTktv8uLRS5UJITh/OYpHWHL1GuBs2u2enDhYfYC0vZT5HpQcgiyNVuDe/BHNavfNd08BlWGEsO41iXwI0or/4qaLbbc8JU2Q08nyGvOylDTL7LVlCKkmLqA4Cp/CsHfCVfQm60TlQU7CPIRwFxEk2lm38xiXij9E0KGBidJvBmmMwsD+sOe/UnN4hfNRPq0BDFiNN8p/gVlcegm8Fy85W2416FXC6RI36yQE2Pa/r7T+isssHQYJJ6tq+DwubqbIrTFqYRz7FzEmZUW+zQz5vfdPASpXKA5/lO0N35BnDEv1L3HqNmVOesNYNJPIYrmuE/5suHDqybM1xALC7DpDnthuic8vl8n6uDfff+Nk0GZg7C507/sWdK6gxbQCjjd/KenGaoIbUe3VZCTSTKAjpfFw6QYlHWLBhuZG+f4ySXPhPTPnFPiUdvxaik15L0wk3Q1/M8FgTYzzpInR84WaweVmliKd69eEz+D1LuymtzGRkkXEWbfmvmDPnMESEjhwfXqVcIIxRSfgu6tmBWel1yeV3kpEiZCpmjYzfWKxGHsvoZ6lYHfXUi0kjK8SvmSuU4HjFmHLOU0hjUXMTbshI65dr/5TWjljDvMHoBatJDrRhY7hQAuoOo5DFXV6WoaDRt6N7uj3WyoRhT/UE3V4nwHX3zE6d4xm00nIPQtdUJs/wEuTftYinYh5w2tBU0Xq9zL5epqn/aAkuTMvKGmvR1sWAELaFBoODNQsxxztdzCwUkFAUc0sh1mzBhG7uQ3zCZYs0OcSbuNbT9frn2fdLK+bOB9tqN+E0gwSBnzNdrrT6cwCxVdZmx5usU/GG+u3oXiuHfth0qdiFL5WNSJVuFrNteDjLaU5cH4Dk5vDV1CWKIxGHPzBUdf8x7qVkFuWy5TjNYinGPUlUlEPihQzT8LVMNyqX83Tcy2eQcPI8EJQGi95am6jozItoypJksnZR2W/Xh/TdV3FFsX4YQvuIRkFs3Z/odbrxloEg4Qiyx3pGbQBVGnSGdLnEqJM4Lcc1QDYrLe4Tn1uIyJLmShFvZGwwqAFxMNGM9KKoIGXOmLX1JE1wWph9ZmETvBsogr96LfMxrbQB7mANdY4/wHHQcI30koV2sQ1WHlKuIbN1Pr8+wP8Z3CesuP+4YpdI/tszy91dO0lLFdAE1hoFjBN8JvJQaHGc0eehRecObevgDKjMD5Lima5RjF9ysanLoR0zW2E7Fiw6kRXM85Gw8XKsv5AnbDTbkmTSLKp5UNWRrI42dHcL/kVOvPK8pHyOKbDPK43I3QjfNx9pVFxf572S9gJDmX0hc9rHa6ld9YegC9InHLu26nzdlv+KGPFiU0w+HuCYjCQ7H4909b3g7uAy24TjczWV/5gMKiwfbUQibq7HGM1tQ/VVwP5LMF+oksMgbHSFJmlo9Y3dDvv4sK6YZwAXEsvNb5Aw5g+JVz5fEXFyHlwafiaaMS6OJ5dk/i7ESPlLW2roopEl1eMhcJRlTeXnE/s3StNAbA6pnSsln6heMUC18ZorrOMnGxNZTOH9FXlYWpvVcVm58Kt0zsJmyiXrprK4kvAoEKspzXfwiWMNo0nrvHOso/1Xa+0HrM8qoJnucpGvq+IVhKbWiTMV6UFHtYbEZmYNAm2YznPCzhpkXGCN5NKkt4ULDbc5t6mIFGjaUnEMCwoQ6rKDhVcNnCkPP3BUX8FFIrjxoftO1OkL0rO4VZ3xmeYn7apfk0n3LaoFlnJNuGqVMmdg/8Ve/qTgAKij/aI4lsYprnrs/gmPDQrItlJ4Furss2mtg6JXddjZVdh++l/TNX7plDECFRZSalHFU03VQzVaapNrEQ2l6NF6ozP855qoH36N6TTo2uZWPyWaRojTmZ73AN7IvWyJHLFlfb2cXOszh0LTBKZukQtTI2qqua6TC+YtnJte1FY2rq0dAceV8J7IOx8SJoop+QcFe3eftLAIrZBEm5BrKEAYqpYcfLjuxBWi9I6DbNl2qUqudjGuPgD/qVhJ9jfHpXurXaOS3sLVTXtFXqF4S7h1HS/yEuGDmbppbCeYoznPTytcDlma51ITYBUUIYuDrkKdqdRh/ZPSCrrlhbkhwW6XzmWwvd1yNxVq5MH8Pm/CaxkOBX9/nOTEmMF57pKh9S/2zTc+E9WnypZWxpWl0Kj7P3aF8+7AC1tO6drEhK6mVytQ49rrr8pRanKpQti6QHG7NR9uOYM2DUPcfHh5zwunpcvZrC76k5VRWVzQk6XaukFJprFuiZAUFsegpclccv+5XyKyQ/E6TYRKQ1MPevdiS6P96DVm/Id60pXWREU6D8NHcQYI+dz1gUjkZefHo+3GZ7tH7dwufsN2tnq3RAHg09h3kDqog0s3gh1jY6hU6H5upn2jhKqHBaKOpUlv1lX93eEslVJVg1KqfKCO1rD3vry7mGQhyihumy6ZE8HmUX7344sKss8PUCzcHcv+0XOg4SftspQRm83qwMHl1pKX4irbbql2zZM/3YVC+2TFuvb2krZcvg4F1Vr5z6NBHI9sk2ryGpTTRhnzonoXDBLpN2eqEtldXfD9h9+1o8DffNjRCI4o4RlLBaUg/OmQ1W6LAI3+yyGdFPxgKNfYpfKue8uwuZN9Kei6x/9rq/4tAefKCnEZVdFi7tkj3degjBrIIa6+qyRRLsO/tLKy9g1tCPHW/zQc6u08OcvW40acn7TFYeihDZgR54J0aHECY3iFp9YxPIqYSQqbv3n2sTEDDnehlglHbH7TeSg0AaixRnydhjc7YHNl0ZxswBdoYOT/t3KNdONxdROlPNbaP8yNU24O2BQzyAm7ralKCrxqy9FHfyrhCsh4eAFrmFIW7Xl4rvy91M0Lw4v0dzBIksOUTVOa5L6kzSuldf7rqedYZpDsGu9CvAIChC5GoJnToYZezAXPwOjP4zg8xsv6Qp1HKwRb6XAmEXvN27K8V0mZWUtguTGKCiUa9RYww6Fqojgrrj+LXBD76W+k+GWNJhOtvxdc2EYxBZTFV24HE5r9i3087ru2CZYf1lC0cGQ97F+EDUsCFrWF/jtNsYadlaOgyiSM9JtvnvwJMG0bTFpRfxqHr6ltOLgU3YYaBEbWjV/t2M6h5ibwWAPi7MnVpcjRthaZYmrGquIoo9Vq77fbba7DcdWcM5FS2/aDSlF/U6+atzgP5bpOWzwlXN6DD0qChKdmt9gpfxSrk/n81Sk7XyTngAcho/QkJA6txL+bmeKkp7SpflPNWgqFOB3S5CzNOExnW7V78o/PJPw9CCtjU4R+gtXM7TPFIPBOVCPrskm7APdNzv4KuFYeRobJelGZrr9duLQPtGl6pYvz3ww+edOyZx9JHQXuxdnHUYLy2OrUbI0mqaklxWqzKXQ60/bTWvTNkc86+Qzt5wb9l3YSshJmnERrC3DJSsczGJkg29UoXc8ssgoUYtbIlHkoQGT4xo8Y7WFT+MYfcDjGInCW7EO4tAHSTRxHGDkInh+r5fFipPQBlW6KYIZZWeUaXYRjV2fSMjCMIht17jSTv0IyycuIeVWA+exHrOcFpW7Qd3YNcRiWiDNvnFgnewEX+Y0Ugq+reK96mkDtx1enB/T/Wm/36e/u2zbSI0IOkj4P3cToQe7rNP4knK37pNMGd/PldTW04SP0YlIn52v8cvKhtvqo1DqcnI9Rh/1I1f65/tXl2R4WXAURXBSegyGs1606pWEzS9LaG9bD85rCbgImGl9m/chuCuqwuIw7d4RYbRNIzdNKo4vVulVwt0v78rOoevdANie9tdDdzj2d+xCESncZhpaRZM8NfHz7/+glTQeaxOQ3Q28jzt0fZhRvi4VHcroUqB+fiPOc/3A3y/9tt6XDnEHDXchMIpjqdnEZNAn2HC9l9X1AD93xdw4uYxhHpUPBbwnMW2CpkSUykYcVl0SVGKVjKo0CZ97l7Jyv2r+OZw/EPA+Z852WRmV6rWyX49BtdA541uzeIAI1Pvr9M48igx4cNZ1SZrc8EhKfyLD4QFE9N6W7x49KiD58X7oMjXQo/fYAs9eRBPkJjLRS08xRxVUSV7L19j3D0npd5vETTy3iUFFTtjQh5O4b/T2FqbBecyOd/f0XL7t4hv00bQ2h2B/MPmyzT3hyjOcRfOa3EiLEesVvJsjdfPzd5YUd1TiTNH3nObqvZGRrDTFOYVjJ2Xz4Uf813A811INi31LoaNKDpuKr8jdq9fyylbzUhTebP55lCPBXB4DFtBC07wwehUS9U98d8qLRTjhI1KY4tWMZYuNTD33tULJIC/O1K4n/dVDEdRKpq3St8/I9FJOuRP6jdqOx0GRcu0Ue+8VkXKDsUjTCN55eQpAehC4H+hgSUsu0QRPQR0gU/qpQbd/OWvxwzjfUeWsj58u/Tak4pFa8GfMmDFjxowZM2bM+MP489QbDy3aheVKfYAo/n+D1RBu/Svd6S9RDBK+cHMdja2ciX77wDPU780hQIhfpLFZJ79cIPzD6BoprWoJEvFuE92wTdQ2hfcodYnfwwLo8hQzy8asU9W1O68qrMOoS3BNPIRosgFvgQgiuPiQFDtfdCJgfrxoK00u7Ai+TIaK74lCs+2ytEvbtjU+hwl2quN3KaGEe0lxxbHnkz1z4DXi/nsHdnyxQsKqEAKFTfKs3vegJW05LWocyg0GU9RgmqcRD1CrvPKLMzXla+5F9Z5HwZXJnet+iz6RbVsvyzX/CokrLoWNSV7LwyM9vZsCRLuOSmvSX4XZYgHLvqAjxjorsVZpzUlMHIjKxR0j2qRPG1qAKGdvDlu+SlXRvIYNRpyiLjNRZOouJm4tmB8VrmZ0dUELIVsMB34d0wT8AzeMzbR16QtoJTeEfoHLUpJpuUzzldOMd1jrfw9JovnhMsUv47niiZwVhZXBuh67h+S/QrEcTlOiRO1rqvCh9CbtFQ7IINhCkzQAF5PrUuFFKEdO2oqw3C+p++Ve24cDnsATKmYEIZ4gLDr7SY4KdY310VGcW8lkz/pqgRKemnXX715g34gu6vItiGRDtdxm0tVCBC3gJrSuG87GOUwF0zalyLX0Eqb+lVFq30W0Wh77hgMUWEgliUa9+09kemAobUvwEI9ZJV1/BVYJZ6MN66cgW8PRbRiAIsZZBBjXbV9VccfhDA+O7EUd9fUymPYGHPBGNfyAxJt0pLRD+YGEMHVT0aL+SMBpB4M7mLsPJPwbyUUpfFfASccvbmE1b8r3F74huocevSHgI7Sv/SCUlzJWfy92YVqbQbxLMXkm8zZ0zyOO563+hnc/Y8aMGTNmzJgxY8aMGTNmzJgx4/8Q/wOG8/X8WkPpz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172" name="AutoShape 4" descr="data:image/png;base64,iVBORw0KGgoAAAANSUhEUgAAAOEAAADhCAMAAAAJbSJIAAAAh1BMVEX///8AAAD6+vrw8PDg4ODp6enR0dHv7+/l5eXb29v19fX4+PisrKycnJzIyMjU1NSUlJSwsLC7u7t2dnZtbW1nZ2d8fHyHh4dQUFA7OztqamqWlpbJyclXV1eNjY2goKBFRUUoKCgaGhpfX18nJycxMTEYGBg/Pz9JSUkvLy+3t7cNDQ0gICBarH8oAAARPklEQVR4nO1dCXuqPBPNsIdCkB1EQMUFxf//+75MWLS77e1bpB/neW6lWr0Zksyc2SIhM2bMmDFjxowZM2bMmDFjxowZM2ZMB9TzGBt7EP8dNNfbA8faGHsk/wmcqjkcgFUoIvj62MP5cahV7jw5lNIUIi5hBLE69pB+Fh5YRPfiFOcvEf+SPBt7UD+IEk4KKUJVi5fJRqxSWJMAqrHH9WOwga50Yy2uNVkiOot3+zUXMxx3XD8G77IMniRi4jWLgLmoSdkRZ3Ix8tB+Bgq4pmXh1ZnqiuEufVA0rnp8FPFPmMZkGWcLnSgWLQ2DZBJ5UolBCTHRaORPYw/v3+FDGqzw4snDn6qnlVZ28vkv0YXLGI87uh+Ay6WwCPOp6jIZnzAlZeXoC5YQesZ1qow9wn/E6sDte0bkwF8Qle8+K2Iq8VYK8lOugriEUzcZ7kXS7DhUI9cvXaZZ1H9yMk8jVKX0vDrgJJZjj/EfkQKfs7VF3DNJUkfCpySrLBjxkrBQG2H7J44SdYpNCcvafYhgoLGqCg4aJzg+HXN0PwMtrWDjJLemr3C9A+Scnp7/ho/hASwtrmaI7BbdUxocTktv8uLRS5UJITh/OYpHWHL1GuBs2u2enDhYfYC0vZT5HpQcgiyNVuDe/BHNavfNd08BlWGEsO41iXwI0or/4qaLbbc8JU2Q08nyGvOylDTL7LVlCKkmLqA4Cp/CsHfCVfQm60TlQU7CPIRwFxEk2lm38xiXij9E0KGBidJvBmmMwsD+sOe/UnN4hfNRPq0BDFiNN8p/gVlcegm8Fy85W2416FXC6RI36yQE2Pa/r7T+isssHQYJJ6tq+DwubqbIrTFqYRz7FzEmZUW+zQz5vfdPASpXKA5/lO0N35BnDEv1L3HqNmVOesNYNJPIYrmuE/5suHDqybM1xALC7DpDnthuic8vl8n6uDfff+Nk0GZg7C507/sWdK6gxbQCjjd/KenGaoIbUe3VZCTSTKAjpfFw6QYlHWLBhuZG+f4ySXPhPTPnFPiUdvxaik15L0wk3Q1/M8FgTYzzpInR84WaweVmliKd69eEz+D1LuymtzGRkkXEWbfmvmDPnMESEjhwfXqVcIIxRSfgu6tmBWel1yeV3kpEiZCpmjYzfWKxGHsvoZ6lYHfXUi0kjK8SvmSuU4HjFmHLOU0hjUXMTbshI65dr/5TWjljDvMHoBatJDrRhY7hQAuoOo5DFXV6WoaDRt6N7uj3WyoRhT/UE3V4nwHX3zE6d4xm00nIPQtdUJs/wEuTftYinYh5w2tBU0Xq9zL5epqn/aAkuTMvKGmvR1sWAELaFBoODNQsxxztdzCwUkFAUc0sh1mzBhG7uQ3zCZYs0OcSbuNbT9frn2fdLK+bOB9tqN+E0gwSBnzNdrrT6cwCxVdZmx5usU/GG+u3oXiuHfth0qdiFL5WNSJVuFrNteDjLaU5cH4Dk5vDV1CWKIxGHPzBUdf8x7qVkFuWy5TjNYinGPUlUlEPihQzT8LVMNyqX83Tcy2eQcPI8EJQGi95am6jozItoypJksnZR2W/Xh/TdV3FFsX4YQvuIRkFs3Z/odbrxloEg4Qiyx3pGbQBVGnSGdLnEqJM4Lcc1QDYrLe4Tn1uIyJLmShFvZGwwqAFxMNGM9KKoIGXOmLX1JE1wWph9ZmETvBsogr96LfMxrbQB7mANdY4/wHHQcI30koV2sQ1WHlKuIbN1Pr8+wP8Z3CesuP+4YpdI/tszy91dO0lLFdAE1hoFjBN8JvJQaHGc0eehRecObevgDKjMD5Lima5RjF9ysanLoR0zW2E7Fiw6kRXM85Gw8XKsv5AnbDTbkmTSLKp5UNWRrI42dHcL/kVOvPK8pHyOKbDPK43I3QjfNx9pVFxf572S9gJDmX0hc9rHa6ld9YegC9InHLu26nzdlv+KGPFiU0w+HuCYjCQ7H4909b3g7uAy24TjczWV/5gMKiwfbUQibq7HGM1tQ/VVwP5LMF+oksMgbHSFJmlo9Y3dDvv4sK6YZwAXEsvNb5Aw5g+JVz5fEXFyHlwafiaaMS6OJ5dk/i7ESPlLW2roopEl1eMhcJRlTeXnE/s3StNAbA6pnSsln6heMUC18ZorrOMnGxNZTOH9FXlYWpvVcVm58Kt0zsJmyiXrprK4kvAoEKspzXfwiWMNo0nrvHOso/1Xa+0HrM8qoJnucpGvq+IVhKbWiTMV6UFHtYbEZmYNAm2YznPCzhpkXGCN5NKkt4ULDbc5t6mIFGjaUnEMCwoQ6rKDhVcNnCkPP3BUX8FFIrjxoftO1OkL0rO4VZ3xmeYn7apfk0n3LaoFlnJNuGqVMmdg/8Ve/qTgAKij/aI4lsYprnrs/gmPDQrItlJ4Furss2mtg6JXddjZVdh++l/TNX7plDECFRZSalHFU03VQzVaapNrEQ2l6NF6ozP855qoH36N6TTo2uZWPyWaRojTmZ73AN7IvWyJHLFlfb2cXOszh0LTBKZukQtTI2qqua6TC+YtnJte1FY2rq0dAceV8J7IOx8SJoop+QcFe3eftLAIrZBEm5BrKEAYqpYcfLjuxBWi9I6DbNl2qUqudjGuPgD/qVhJ9jfHpXurXaOS3sLVTXtFXqF4S7h1HS/yEuGDmbppbCeYoznPTytcDlma51ITYBUUIYuDrkKdqdRh/ZPSCrrlhbkhwW6XzmWwvd1yNxVq5MH8Pm/CaxkOBX9/nOTEmMF57pKh9S/2zTc+E9WnypZWxpWl0Kj7P3aF8+7AC1tO6drEhK6mVytQ49rrr8pRanKpQti6QHG7NR9uOYM2DUPcfHh5zwunpcvZrC76k5VRWVzQk6XaukFJprFuiZAUFsegpclccv+5XyKyQ/E6TYRKQ1MPevdiS6P96DVm/Id60pXWREU6D8NHcQYI+dz1gUjkZefHo+3GZ7tH7dwufsN2tnq3RAHg09h3kDqog0s3gh1jY6hU6H5upn2jhKqHBaKOpUlv1lX93eEslVJVg1KqfKCO1rD3vry7mGQhyihumy6ZE8HmUX7344sKss8PUCzcHcv+0XOg4SftspQRm83qwMHl1pKX4irbbql2zZM/3YVC+2TFuvb2krZcvg4F1Vr5z6NBHI9sk2ryGpTTRhnzonoXDBLpN2eqEtldXfD9h9+1o8DffNjRCI4o4RlLBaUg/OmQ1W6LAI3+yyGdFPxgKNfYpfKue8uwuZN9Kei6x/9rq/4tAefKCnEZVdFi7tkj3degjBrIIa6+qyRRLsO/tLKy9g1tCPHW/zQc6u08OcvW40acn7TFYeihDZgR54J0aHECY3iFp9YxPIqYSQqbv3n2sTEDDnehlglHbH7TeSg0AaixRnydhjc7YHNl0ZxswBdoYOT/t3KNdONxdROlPNbaP8yNU24O2BQzyAm7ralKCrxqy9FHfyrhCsh4eAFrmFIW7Xl4rvy91M0Lw4v0dzBIksOUTVOa5L6kzSuldf7rqedYZpDsGu9CvAIChC5GoJnToYZezAXPwOjP4zg8xsv6Qp1HKwRb6XAmEXvN27K8V0mZWUtguTGKCiUa9RYww6Fqojgrrj+LXBD76W+k+GWNJhOtvxdc2EYxBZTFV24HE5r9i3087ru2CZYf1lC0cGQ97F+EDUsCFrWF/jtNsYadlaOgyiSM9JtvnvwJMG0bTFpRfxqHr6ltOLgU3YYaBEbWjV/t2M6h5ibwWAPi7MnVpcjRthaZYmrGquIoo9Vq77fbba7DcdWcM5FS2/aDSlF/U6+atzgP5bpOWzwlXN6DD0qChKdmt9gpfxSrk/n81Sk7XyTngAcho/QkJA6txL+bmeKkp7SpflPNWgqFOB3S5CzNOExnW7V78o/PJPw9CCtjU4R+gtXM7TPFIPBOVCPrskm7APdNzv4KuFYeRobJelGZrr9duLQPtGl6pYvz3ww+edOyZx9JHQXuxdnHUYLy2OrUbI0mqaklxWqzKXQ60/bTWvTNkc86+Qzt5wb9l3YSshJmnERrC3DJSsczGJkg29UoXc8ssgoUYtbIlHkoQGT4xo8Y7WFT+MYfcDjGInCW7EO4tAHSTRxHGDkInh+r5fFipPQBlW6KYIZZWeUaXYRjV2fSMjCMIht17jSTv0IyycuIeVWA+exHrOcFpW7Qd3YNcRiWiDNvnFgnewEX+Y0Ugq+reK96mkDtx1enB/T/Wm/36e/u2zbSI0IOkj4P3cToQe7rNP4knK37pNMGd/PldTW04SP0YlIn52v8cvKhtvqo1DqcnI9Rh/1I1f65/tXl2R4WXAURXBSegyGs1606pWEzS9LaG9bD85rCbgImGl9m/chuCuqwuIw7d4RYbRNIzdNKo4vVulVwt0v78rOoevdANie9tdDdzj2d+xCESncZhpaRZM8NfHz7/+glTQeaxOQ3Q28jzt0fZhRvi4VHcroUqB+fiPOc/3A3y/9tt6XDnEHDXchMIpjqdnEZNAn2HC9l9X1AD93xdw4uYxhHpUPBbwnMW2CpkSUykYcVl0SVGKVjKo0CZ97l7Jyv2r+OZw/EPA+Z852WRmV6rWyX49BtdA541uzeIAI1Pvr9M48igx4cNZ1SZrc8EhKfyLD4QFE9N6W7x49KiD58X7oMjXQo/fYAs9eRBPkJjLRS08xRxVUSV7L19j3D0npd5vETTy3iUFFTtjQh5O4b/T2FqbBecyOd/f0XL7t4hv00bQ2h2B/MPmyzT3hyjOcRfOa3EiLEesVvJsjdfPzd5YUd1TiTNH3nObqvZGRrDTFOYVjJ2Xz4Uf813A811INi31LoaNKDpuKr8jdq9fyylbzUhTebP55lCPBXB4DFtBC07wwehUS9U98d8qLRTjhI1KY4tWMZYuNTD33tULJIC/O1K4n/dVDEdRKpq3St8/I9FJOuRP6jdqOx0GRcu0Ue+8VkXKDsUjTCN55eQpAehC4H+hgSUsu0QRPQR0gU/qpQbd/OWvxwzjfUeWsj58u/Tak4pFa8GfMmDFjxowZM2bM+MP489QbDy3aheVKfYAo/n+D1RBu/Svd6S9RDBK+cHMdja2ciX77wDPU780hQIhfpLFZJ79cIPzD6BoprWoJEvFuE92wTdQ2hfcodYnfwwLo8hQzy8asU9W1O68qrMOoS3BNPIRosgFvgQgiuPiQFDtfdCJgfrxoK00u7Ai+TIaK74lCs+2ytEvbtjU+hwl2quN3KaGEe0lxxbHnkz1z4DXi/nsHdnyxQsKqEAKFTfKs3vegJW05LWocyg0GU9RgmqcRD1CrvPKLMzXla+5F9Z5HwZXJnet+iz6RbVsvyzX/CokrLoWNSV7LwyM9vZsCRLuOSmvSX4XZYgHLvqAjxjorsVZpzUlMHIjKxR0j2qRPG1qAKGdvDlu+SlXRvIYNRpyiLjNRZOouJm4tmB8VrmZ0dUELIVsMB34d0wT8AzeMzbR16QtoJTeEfoHLUpJpuUzzldOMd1jrfw9JovnhMsUv47niiZwVhZXBuh67h+S/QrEcTlOiRO1rqvCh9CbtFQ7IINhCkzQAF5PrUuFFKEdO2oqw3C+p++Ve24cDnsATKmYEIZ4gLDr7SY4KdY310VGcW8lkz/pqgRKemnXX715g34gu6vItiGRDtdxm0tVCBC3gJrSuG87GOUwF0zalyLX0Eqb+lVFq30W0Wh77hgMUWEgliUa9+09kemAobUvwEI9ZJV1/BVYJZ6MN66cgW8PRbRiAIsZZBBjXbV9VccfhDA+O7EUd9fUymPYGHPBGNfyAxJt0pLRD+YGEMHVT0aL+SMBpB4M7mLsPJPwbyUUpfFfASccvbmE1b8r3F74huocevSHgI7Sv/SCUlzJWfy92YVqbQbxLMXkm8zZ0zyOO563+hnc/Y8aMGTNmzJgxY8aMGTNmzJgx4/8Q/wOG8/X8WkPpz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7176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37086">
            <a:off x="1845268" y="1386536"/>
            <a:ext cx="471441" cy="706441"/>
          </a:xfrm>
          <a:prstGeom prst="rect">
            <a:avLst/>
          </a:prstGeom>
          <a:noFill/>
        </p:spPr>
      </p:pic>
      <p:pic>
        <p:nvPicPr>
          <p:cNvPr id="16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91431" y="1309057"/>
            <a:ext cx="423150" cy="634078"/>
          </a:xfrm>
          <a:prstGeom prst="rect">
            <a:avLst/>
          </a:prstGeom>
          <a:noFill/>
        </p:spPr>
      </p:pic>
      <p:pic>
        <p:nvPicPr>
          <p:cNvPr id="17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31072">
            <a:off x="4703374" y="1174646"/>
            <a:ext cx="423151" cy="634080"/>
          </a:xfrm>
          <a:prstGeom prst="rect">
            <a:avLst/>
          </a:prstGeom>
          <a:noFill/>
        </p:spPr>
      </p:pic>
      <p:pic>
        <p:nvPicPr>
          <p:cNvPr id="18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67228">
            <a:off x="5496342" y="1467007"/>
            <a:ext cx="423151" cy="634080"/>
          </a:xfrm>
          <a:prstGeom prst="rect">
            <a:avLst/>
          </a:prstGeom>
          <a:noFill/>
        </p:spPr>
      </p:pic>
      <p:pic>
        <p:nvPicPr>
          <p:cNvPr id="19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30064" y="1537657"/>
            <a:ext cx="423150" cy="634078"/>
          </a:xfrm>
          <a:prstGeom prst="rect">
            <a:avLst/>
          </a:prstGeom>
          <a:noFill/>
        </p:spPr>
      </p:pic>
      <p:pic>
        <p:nvPicPr>
          <p:cNvPr id="20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55005">
            <a:off x="7180181" y="1320230"/>
            <a:ext cx="423151" cy="634080"/>
          </a:xfrm>
          <a:prstGeom prst="rect">
            <a:avLst/>
          </a:prstGeom>
          <a:noFill/>
        </p:spPr>
      </p:pic>
      <p:sp>
        <p:nvSpPr>
          <p:cNvPr id="7178" name="AutoShape 10" descr="data:image/jpeg;base64,/9j/4AAQSkZJRgABAQAAAQABAAD/2wCEAAkGBxMSEBAPEhAPDw8QEA8PDw8NDw8PDQ0QFBQWFxQRFBUYHSgkGBonGxQTITQiJyktLi4uFx8zODQsNyguLisBCgoKDg0OGhAQGiwcHSUtLCwsLiwsLCwsLCwsLCwsLCwsLCwsLCwtLSwsLCwsLCwsLCwsLCwsLDIrLCwsKywsLP/AABEIAOAA4AMBEQACEQEDEQH/xAAbAAEAAgMBAQAAAAAAAAAAAAAABAUBAgMGB//EAEQQAAEDAgMFBQQFCQcFAAAAAAEAAgMEEQUSIQYxQVFhEyJxgZEHFDJSI0KhosEkM1NicoKSscIVNLPR0uHwNUODk7L/xAAaAQEAAwEBAQAAAAAAAAAAAAAAAQIDBAUG/8QANBEBAAICAAQCCAYBBAMAAAAAAAECAxEEEiExUXEFEyJBYYGh0SMykbHB8OEUJDOCQlJi/9oADAMBAAIRAxEAPwD7igICAgICAgICAgICDBKDBkHNTpG4aGobzTUo5oZbODxTSeaHRQkQEBAQEBAQEBAQEBAQEBAQEBAQEGrngcVOkbcJKsBWikqzeEWXEVaMak5ESTEOqvGNSciO+u6q3q1Ju5GtKnkV520VabqJomLrvD6jMLLC0adNLbTlRoICAgICAgICAgICAgICAgICDSSUBTEbRM6Qp65XijOcivmreq0irGbokk5KvEKTaXBzir9FdsMjc42ALjyAJSZiO6YiZ7EkZabOBBHAixUxMT2JiY7tEQyBqiNL3CxuXPkdONcLB0CAgICAgICAgICAgICAgICDhUT5VaI2ra2lPVVS2rVz2sgvkJV9Mpkiic74Wl3gNPVJmI7kVmeybDhLj8RDfvFZzlj3NYwzPfo2rDS0zc9RNHGOBnkay/g3j9qztlnyb4+H5p1WJtLy2J+1ejj+jpYpqt+uURs7GInldwzejVz2z183p4vReaY3bVI+P2++kbCfabDM/sMQpzSOJvG+zywAnS9xmHiND0Vsefr4SpxPo29Y3Ht18Yeqkw67RLC9s0Thma5hDrjmCNHeS7K5onu8i2GY7dUONutlrMso7vQYYxc15dOOFksmwgICAgICAgICAgICAgICDSV9gpiETOlHWzresOe1kAlXZp+BMbJH2hYPzkzG5tbtjeWXt1LSfAhYXvO9Q6KY41uXmsa9pUccj6emppKmWNzoy4kRQBzTZ1jqSAQRuA6rltniJ1HV7GH0XktWLXmKx+s/p/l56qx/E6n4qllFGf8At0bfpLcs5Nweocs5yXn4OqvCcNj903n49I/SP5RqXZ2nzdpIH1Mh3yVL3PLvHgfO6jlj39Wk5rRGqarHwjT0dC1kYysYyMco2tYPQK8OW+7dZ6pNVTRTs7OaNkrOTxe3UHeD1CmYie7OtrUndZ0o4sHq6Bxlw2cvjJzPoqg5mO/ZJ0PDkdN5SOavbrC14xZv+SOW3jH8x9noMC25pat3Y1DTQ1gs0sm7gLuQcbdNHW36XW2PN7o/RwcRwVsfW0bjxjs9bldH1HMfjyWu4s5NTVoa7qp5FfWMf2h1U8h6x2ixC6rNFoyJkcgO5UmNNInbdQkQEBAQEBAQEBAQEESuOitVndRzb1vDmmEarlEcb5DujY+Q+DQSf5JtERKyY73ShzPNzTUpe8/M5kd3HxLgfVctp1Ey9HFj571pHvmIfFsGu1mY6veS5xO8n/mvmuCr6zNG7ajtC3ilV9uaapkUyttlNU2KZTtlNUyGZW2ymqdDMrbZzVFxrAqesbaVnfAsyZndmj8DxHQ6KJrFk48t8Xbt4e55yHGcRwYta8++0FwGOdcBo4NB1MR6at5XUestT83WF54XDxHXF7FvCe3y/vyfQo6yOppoa2D83K0FzdLsduINuINwV3Yr76PBz45rPbWu7hmK2czLZCETtZUVSs7VbUuuo33F1hLoidtlCRAQEBAQEBAQEBBxqY7hWrKto2paiDVbxLmtVXV8Wbs4v0s8MZB+swOzyD/1skUX7Jxx7Tn7Tazs8OlaDZ0744B1BdmeP4WOXDnnVHt+isfPxMT4bn7fWYfKoH2AHIALkiX0VqpkUqttjNUuKVTtlaqZFKrbZTVMimVtspqmxTKdspqmwzK22U1SXhsjHRvaHse0te12oc07wp7qdazuO6g2GnNBWy4TKS6mqbyUj3fMdMt+ZAy+LW23qcU8s8v6HHUjLWM0e/pbz8fm9XUQlji08Dv5jgV6FZ3G3gWryzpzUqukDrFRK1ZegoJLhc94dVJTFRoICAgICAgICAgICDhLTAq0WVmu1TUQflcDdCI45pjza92WOP1a6f0S1tla6eI9rtXrSwDh2k7hxvoxh/xFxcTPaH0PoTH0vfyj+Z/h8/Y9c23tzV6zZXZ4VMb5XyOYxrixoYBckAEuJPDUfat8dOaNvM4viZxWisRuXTE8AfCztmPbPBvzs3tHMgXuOoPoptSY6x1VxcTXJPLaOWVdFKq7azVLilU7ZTVMilVtspqmRTK22U1TYZlbbKaq/anDjUQB0dxU057anc3R+YalgPC9h5hqi3jHeFsUxEzS35bdJ+/yekwTFm19FFVi3asHZ1DR9V7fi04DUOHRy68N4n5vG4rBbHaa27w2suhxaZYNQiNL3DVjd1Y1ismogICAgICAgICAgICClpzmqKqS250VM08HNjZnv/HPIP3UHyn2g1PaYhNyiEcLf3W5j95715+e27y+v9F4+Tha/Hc/35RDzRasne9tszLLRRB8zQ6hqBHJ2rCHdg6QNAzt32OgNgdy6MczSNz2l5HF1pxF+Wk+3Xca8deEriRoo4nyQsbPRSHPJEH3MTXAAujdqHMItpw523afljcdYckfj3it55bx0ifHz+Kr2bZRzQtgkIbUZnWd8D3XPdDXbnaW0PHgqU5ZjU92/Fevx3m9fyutfsvLHd0Z7ZnIaSj93j5eimccx2Ux8XS3S3SfoqmvINiCCNCCCCDyIVW8xtKilU7ZTVMilVtspqmwzK22U1VeD139n4nrpRYjo+/wRT3+LoLu9Hnkpx25ba8VOKx+twxkjvXpPl7p+XZ7Wtp8jy3hvb4L0K23D5+9eWdNIW3KmUQvqBlgsLy6KQmKjQQEBAQEBAQEBAQEHOWUDj4nkpiETKi2dkD6aKUG4nz1N73/AD73SW8s9vJQl8fxqN4qagSDLJ20jnjfYucXadNQR0IXl33zTt91w81nDTk7ajX7IBaqtnp8Bx6LsDQ1YJgILWSC5ygm9nW1FjqCN2nJb0yRrlt2eZxPCX9Z67D+bw/v1hfCqpKWhfGyobMzJKGNMsckkjn37lm8LnlpxWm61pqJ24Zx58+eLWryz090xEa83kdjGl9bA06hpc8n9hpIPrZY4utoelx3s4bT8nsNp9oJKeeJkeUjsy+RjhcOu6w13g90+q3veaz0eVwvC1y45m3j0RsIwk1hkqpHOjZJI8sayxcdeZG4bt2tuCitebrK+bN6jWOvWYh2xDZp8YL4nGVo1LCLSW6W0d9itOPXZTHxUWnVo0p4pVTbomqZFKrbZTVG2ho/eKZ7LXe36SPnnbw8xceai3WE4Zit+vaek+UvSbDY179QgON6mlyxyE/E9tu4/wAwCPFp5rrw5Nxt4nH8JOHJNPDt5f36vRUlOtrS4aVXETLBZTLoiNN1CRAQEBAQEBAQEBBwmmsrRCsyr551pEMps8xgEnudU6gOlNUF89Afqxv3zUv25h0JWdq6lpS24cPaLgedgrGDvxgNmA+tHwf4t/kei4+Ix7jmh9B6G4vlt6i3ae3n4fP9/N85LVxvpGpaiGhagt9lMSjpqjtZA8tMbowWAEsLi05iOIs07ua0x2is7lx8bgvmx8tfHbG1WJCarfJG7NGGxtYdQHANBOh3alynJbdtwjhME48MVtGp6vZ4dV2wkPjNi2CQXG9rgXBx8jcres/h7h5OXH/vOW3jCu2Cqnds+ME5DG55bwDg5oDuh1sq4p66bekMcckW9+00Ycx2IyREXjymUtBI+Jo5bu866ty+3ph62Y4eLe/t/fkkVmzbm3MLs4H1HkB46A7j52Vpp4M6cVE9LxpUseQbEEEGxB0II4EKjomNxuHb2Pt/6i4bi+EDwHan8QtOG7T5uT0xP4lY/wDn+ZfQKJwXZaHiUlZB11k2ZQEBAQEBAQEBBglBGnnVohSbIEspWkQzmyOVZVW49hfvEJYHdnKxzZaeUb4Z2asePPQ9CVFo3CazqdpezmKirp8z2hszC6CqhNvo5m6PaR8p3joVhMOiJ11h832nwY0s7oxfsnd+Fx1uw/VJ5g6eh4rzcuPktr3PtuA4qOJwxb/yjpPn/n+9lOWrN2NC1ENS1ENC1Bf7L7Q+7ZopGl9O83IFi6MkWJAO8Ebx/wAOuPJy9J7ODjOD9d7Velo+r1eGV2HQB8sU0LM4u4GRxksNcojccw8AFvW2OOsS8vLi4vJMVvWZ18On69mmydWKipq6oDQhjGX3hp3A9bRt9UxzzWmTjMfqsVMf9/vVcQUN6p1SyfM0gxyRNsQHNGXKSDwIva17rSI9re3LbJ+FGOa/GJea2yqmsmkcLXbG3N1ktoPG2VZZJ1Lt4Kk2pEfH6O/siZalrDzkaPSP/da8L2+bj9NT+N/1+710Utl3zDwYlLjqlSarxZKjrFSaLxdJZKCqzC8TtuoSICAgICDBNkESeZXiGcyhSPurxDOXOylXTCDFkNvO4o73KqbiA/u82SDEGjc0XtFU/uk5T0KzvHva47e5b7T4QKqnLRbtWd+F19M1vhvyI09DwXPlx89de96fo/i/9Nmi0/lnpPl4/J8newgkEEEEggixBG8ELzX2vSesNC1SNC1ENC1ENS1ENC1Be7L7R+6ZmGPtI3uDnFptK02tpfQjppx1WuPJyuDjOD9fqYnUx+iu/teUSPka4tc9znEtc5ru8SbXB6qvPO9tv9PSaxWY3pDq6p8nxG+t/E8zzKiZmV64617Po/srbahqjzqHj0ij/wA138L+WPN8t6Zn8efKHo7Lv28LYpTtlshUaEqCoVZqvErWCW4WMxptWduyqsICAgwSgiVEqvEKWlBe+60iGbVSgQECyhGnKop2vY6N7Q5j2lj2nc5pFiE0aVGydS6J0mGTOLpKdofTSO31FGTZh/aYe4fALGY1LorO4U23mDZH+9MHckNpQPqycHeB/mOq4OJx6nmh9T6F4znp6i3eO3l4fL9vJ5AtXM9xoWohqWoNC1ShoWohqWohoWoNC1Sh9R9mjLYfKfmqJD92MfgvR4b8sPjvTE/7m/y/aF/ZdrxdMWRGmLKQARO1jRSLK0NqStAsmwgICDlO5TCsyr5dVpDOZcyFbZ0a2RGiyk0wiBAQUu09A97Y6mAfldI4ywj9K230kB6Obp42VbRuFqzqVjSVEVdSteO9DUR6g/Ew7i08nNcPULC1YtGpdWLLbFeL07w+Z4nQOglfC/e06G1g9vBw8QvLvWa21L7vh89c+OMle0/TxhDLVVs0LUQ0LUQ1LUGhapQ0LUQ9FstsjJVESPvFTfP9ebpGDw/W3cr8N8WGb9Z7PM470lTh/Zr7V/D3R5/b9n0mKOGGMU0LQxrAO6wEhtyD3j8x366m916OKmu3Z8jxGa2SZtedzLRbuUQECyI0lUipZesLhm5YuiGUBAQR6gK0K2QiFZlphShiyDGVTtO2C1TtLFkRpiyk0wiHm43+41pBOWir3kgkgMpq22o6NkA9QsrxprSd9F3imCw1FjI0lwFmvY4tcAdfA+d1hfFW/d38Lx2bhtxjnpPunrH98nnK3YU6mGYHk2ZtvvN/0rntwv8A6y9jD6ejtlp84+0/dQ1uzdTFe8LnNH1ovpB6N1HmFhbDevuenh9JcLl7XiJ+PT9+ioc3UjiNCDvCzd3xaFqIaZf8rcyiHttmNir2mqm6b2U549Zf9PryXXi4f32/R89x/pfX4eCfO32+/wCni9dJUlwyxd1gFu0FtRyjHL9bdyvvHdWr5q2T9XNkYaLAWGvqdSSeJvxWzHuzZDRZEaYUggmUjVSy9Vs3csW7KAgINJWXUwiUN8attSYcy1SjTGVEaMibOU7NNo0wWJs00yq2zbGVNm3Cso45WGOWNksbrXZI0Oabag2Knul5XHsEZR001TSTVNI6MBzY4ZnOpnOc4AB0T8wtc8LKlqxra0TO3mcN9p1Sw5ZooqgAfELwyHzFx91ZtHrMN9o9HJYSdrTO3fSszMv0cy+niAgv2mlrG5gaeqb8zSyQt8xq1VtStu8bbYuIy4v+O018pVVbsTTv1jdJCeQPaM9Ha/asLcNWe3R6eL05nr+eIt9J+nT6OuB7NRUl5pHCSUbpHNytjG4ZG6947r79bDrbFginXvLLjvSmTiI5a+zXw8fOfD4LSQmT4gWx/oz8Ug/X6fq+u+w6608XjWtvpDpZXZaYQYshtiybTtiykA1DSyo41naWtYT1m0EBAQEGrmXRGmhhU7NMdimzQYwE2jTm8gKUI73KystLIrpiyk0Ih5j2hutRFv6SWNvpd/8AQFFp6L07vkgpu87yWbV1pqDPJHH88jGfxOA/FB9grtlqSV2cwNjkvcS05NPKDzzR2v5raaxLLcw4DCayH+74g+Ro3RYjGKgH/wArbPH2qs08E8/it4I3nK6UtdKANIwRDG62uQHXnqdfC9latdK2tt3VlRAQLKEaYsmkaAwqDSRDAqzK9YWMTLBUmW0Q6KEiAgICAgINHvU6RtHkkUolwc5WUloiBAQEHk/aBqyFnNz3nyAA/wDoqtl6Q8Cym3+KqusdnKPNWUwtulY/+Dvf0qY7ot2fV7LRhtjKp2nbBap2no1siNFlJphEMgIO0cSrMrRCVHAqTK8VSGRgKsytEN1CRAQEBAQYJQcnyK0QrMuLnqdK7aFSjbXKhtgtRPRrZDRZEaYRDyu14zPaPlZ9pJ/2VbNK9nl202nqqrLfZOl/KmO+Rsjvu5f6lMd1bdnu7K7PTFlKNCIYsgxlU7TsDE2l3iiVZlaITI4lSZWiHVQsICAgICAg1c5BxfIraVciVIxZEaLKUaYRGhEMIljKhtgtRO3ksbOaaTpZvoB+N1Se68dlf2IUJW+zEFpHu5My+pB/pVqq2ejVmYgIFkNFkRp2ijUTK0QlxssqzLSIdFCRAQEBAQEGCUEeRytCrmpBAQEBBhEaLKUaYsiNCDxNW/NI93N7j6krOWkOKJX+zMfdkdzc0egJ/FWqraVyWqyvRiyI0ICIdY41ErRCXGyyrMrxDooSICAgICAgIMOQRXq6rVAQEBAQEBAQayOsCeQJ9AiHhpGWNlRdog9Rs4y0N/me4/yH4K9ezO3daKVWLIljKidt2RKE6So47KsytEOihIgICAgICAgICDjIxWiUORYpQxlQMqDORAyIM5E2HZpsMiDnPH3XDmCEHlq6l7yrKUR1MoS9ThEWWCMdCfUk/irwrKZlRGmRGmzldGRKNmnZrVG1tNlCRAQEBAQEBAQEBAQalqBkU7RoyJs0ZVCWcqBZAsgWQYLEFZWUV3IIb6HoiF1DBZrRyaB6BTs06CNNmmwaoSygICAgICAgICAgICAgICAgICAgICAgIMEINTGOSDdAQEBAQEBAQEBAQEBAQEBAQEBAQEBAQEBAQEBAQEBAQEBAQEBAQEBAQEB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3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451233">
            <a:off x="7088074" y="586204"/>
            <a:ext cx="423151" cy="634080"/>
          </a:xfrm>
          <a:prstGeom prst="rect">
            <a:avLst/>
          </a:prstGeom>
          <a:noFill/>
        </p:spPr>
      </p:pic>
      <p:pic>
        <p:nvPicPr>
          <p:cNvPr id="24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55936">
            <a:off x="6485176" y="264805"/>
            <a:ext cx="423151" cy="634080"/>
          </a:xfrm>
          <a:prstGeom prst="rect">
            <a:avLst/>
          </a:prstGeom>
          <a:noFill/>
        </p:spPr>
      </p:pic>
      <p:pic>
        <p:nvPicPr>
          <p:cNvPr id="25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36469">
            <a:off x="5616629" y="98800"/>
            <a:ext cx="423149" cy="634077"/>
          </a:xfrm>
          <a:prstGeom prst="rect">
            <a:avLst/>
          </a:prstGeom>
          <a:noFill/>
        </p:spPr>
      </p:pic>
      <p:pic>
        <p:nvPicPr>
          <p:cNvPr id="26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05835" y="193411"/>
            <a:ext cx="423153" cy="634083"/>
          </a:xfrm>
          <a:prstGeom prst="rect">
            <a:avLst/>
          </a:prstGeom>
          <a:noFill/>
        </p:spPr>
      </p:pic>
      <p:pic>
        <p:nvPicPr>
          <p:cNvPr id="27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96430">
            <a:off x="4092921" y="101159"/>
            <a:ext cx="423151" cy="634080"/>
          </a:xfrm>
          <a:prstGeom prst="rect">
            <a:avLst/>
          </a:prstGeom>
          <a:noFill/>
        </p:spPr>
      </p:pic>
      <p:pic>
        <p:nvPicPr>
          <p:cNvPr id="28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96430">
            <a:off x="3426148" y="386876"/>
            <a:ext cx="423151" cy="634080"/>
          </a:xfrm>
          <a:prstGeom prst="rect">
            <a:avLst/>
          </a:prstGeom>
          <a:noFill/>
        </p:spPr>
      </p:pic>
      <p:sp>
        <p:nvSpPr>
          <p:cNvPr id="30" name="Rectângulo 29"/>
          <p:cNvSpPr/>
          <p:nvPr/>
        </p:nvSpPr>
        <p:spPr>
          <a:xfrm>
            <a:off x="8229600" y="868740"/>
            <a:ext cx="68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pt-PT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2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37086">
            <a:off x="1845267" y="2148536"/>
            <a:ext cx="471441" cy="706441"/>
          </a:xfrm>
          <a:prstGeom prst="rect">
            <a:avLst/>
          </a:prstGeom>
          <a:noFill/>
        </p:spPr>
      </p:pic>
      <p:pic>
        <p:nvPicPr>
          <p:cNvPr id="33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95114">
            <a:off x="1569040" y="2806541"/>
            <a:ext cx="471441" cy="706441"/>
          </a:xfrm>
          <a:prstGeom prst="rect">
            <a:avLst/>
          </a:prstGeom>
          <a:noFill/>
        </p:spPr>
      </p:pic>
      <p:pic>
        <p:nvPicPr>
          <p:cNvPr id="34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35487">
            <a:off x="778560" y="3207974"/>
            <a:ext cx="471441" cy="706441"/>
          </a:xfrm>
          <a:prstGeom prst="rect">
            <a:avLst/>
          </a:prstGeom>
          <a:noFill/>
        </p:spPr>
      </p:pic>
      <p:pic>
        <p:nvPicPr>
          <p:cNvPr id="35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03967">
            <a:off x="213765" y="3678119"/>
            <a:ext cx="471441" cy="706441"/>
          </a:xfrm>
          <a:prstGeom prst="rect">
            <a:avLst/>
          </a:prstGeom>
          <a:noFill/>
        </p:spPr>
      </p:pic>
      <p:pic>
        <p:nvPicPr>
          <p:cNvPr id="36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82991">
            <a:off x="294765" y="4648757"/>
            <a:ext cx="461484" cy="691521"/>
          </a:xfrm>
          <a:prstGeom prst="rect">
            <a:avLst/>
          </a:prstGeom>
          <a:noFill/>
        </p:spPr>
      </p:pic>
      <p:pic>
        <p:nvPicPr>
          <p:cNvPr id="37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04039">
            <a:off x="768680" y="5083253"/>
            <a:ext cx="461484" cy="691521"/>
          </a:xfrm>
          <a:prstGeom prst="rect">
            <a:avLst/>
          </a:prstGeom>
          <a:noFill/>
        </p:spPr>
      </p:pic>
      <p:pic>
        <p:nvPicPr>
          <p:cNvPr id="38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69956">
            <a:off x="1574197" y="5305845"/>
            <a:ext cx="461484" cy="691521"/>
          </a:xfrm>
          <a:prstGeom prst="rect">
            <a:avLst/>
          </a:prstGeom>
          <a:noFill/>
        </p:spPr>
      </p:pic>
      <p:pic>
        <p:nvPicPr>
          <p:cNvPr id="39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80889">
            <a:off x="2385092" y="5420188"/>
            <a:ext cx="461484" cy="691521"/>
          </a:xfrm>
          <a:prstGeom prst="rect">
            <a:avLst/>
          </a:prstGeom>
          <a:noFill/>
        </p:spPr>
      </p:pic>
      <p:pic>
        <p:nvPicPr>
          <p:cNvPr id="40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00612">
            <a:off x="3081910" y="6099044"/>
            <a:ext cx="461484" cy="691521"/>
          </a:xfrm>
          <a:prstGeom prst="rect">
            <a:avLst/>
          </a:prstGeom>
          <a:noFill/>
        </p:spPr>
      </p:pic>
      <p:pic>
        <p:nvPicPr>
          <p:cNvPr id="41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0797">
            <a:off x="3946197" y="6016767"/>
            <a:ext cx="461484" cy="691521"/>
          </a:xfrm>
          <a:prstGeom prst="rect">
            <a:avLst/>
          </a:prstGeom>
          <a:noFill/>
        </p:spPr>
      </p:pic>
      <p:pic>
        <p:nvPicPr>
          <p:cNvPr id="42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98915">
            <a:off x="5195861" y="5241166"/>
            <a:ext cx="461484" cy="691521"/>
          </a:xfrm>
          <a:prstGeom prst="rect">
            <a:avLst/>
          </a:prstGeom>
          <a:noFill/>
        </p:spPr>
      </p:pic>
      <p:pic>
        <p:nvPicPr>
          <p:cNvPr id="43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10534">
            <a:off x="4588223" y="5665757"/>
            <a:ext cx="461484" cy="691521"/>
          </a:xfrm>
          <a:prstGeom prst="rect">
            <a:avLst/>
          </a:prstGeom>
          <a:noFill/>
        </p:spPr>
      </p:pic>
      <p:pic>
        <p:nvPicPr>
          <p:cNvPr id="44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10429" y="4914181"/>
            <a:ext cx="461484" cy="691521"/>
          </a:xfrm>
          <a:prstGeom prst="rect">
            <a:avLst/>
          </a:prstGeom>
          <a:noFill/>
        </p:spPr>
      </p:pic>
      <p:pic>
        <p:nvPicPr>
          <p:cNvPr id="45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80052">
            <a:off x="6535855" y="5002871"/>
            <a:ext cx="451956" cy="677244"/>
          </a:xfrm>
          <a:prstGeom prst="rect">
            <a:avLst/>
          </a:prstGeom>
          <a:noFill/>
        </p:spPr>
      </p:pic>
      <p:pic>
        <p:nvPicPr>
          <p:cNvPr id="46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73526">
            <a:off x="7249552" y="5180265"/>
            <a:ext cx="428392" cy="641934"/>
          </a:xfrm>
          <a:prstGeom prst="rect">
            <a:avLst/>
          </a:prstGeom>
          <a:noFill/>
        </p:spPr>
      </p:pic>
      <p:sp>
        <p:nvSpPr>
          <p:cNvPr id="47" name="Rectângulo 46"/>
          <p:cNvSpPr/>
          <p:nvPr/>
        </p:nvSpPr>
        <p:spPr>
          <a:xfrm>
            <a:off x="1143000" y="2286000"/>
            <a:ext cx="60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pt-PT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Rectângulo 47"/>
          <p:cNvSpPr/>
          <p:nvPr/>
        </p:nvSpPr>
        <p:spPr>
          <a:xfrm>
            <a:off x="1143000" y="4648200"/>
            <a:ext cx="76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pt-PT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9" name="Rectângulo 48"/>
          <p:cNvSpPr/>
          <p:nvPr/>
        </p:nvSpPr>
        <p:spPr>
          <a:xfrm>
            <a:off x="3429000" y="5610761"/>
            <a:ext cx="76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pt-PT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2" name="Rectângulo 51"/>
          <p:cNvSpPr/>
          <p:nvPr/>
        </p:nvSpPr>
        <p:spPr>
          <a:xfrm>
            <a:off x="1219200" y="2092404"/>
            <a:ext cx="6477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600" b="1" cap="all" spc="30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CAMINHO</a:t>
            </a:r>
            <a:endParaRPr lang="pt-PT" sz="6600" b="1" cap="all" spc="30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3" name="Picture 8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29664" y="1342336"/>
            <a:ext cx="423150" cy="6340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/>
      <p:bldP spid="47" grpId="0"/>
      <p:bldP spid="48" grpId="0"/>
      <p:bldP spid="49" grpId="0"/>
      <p:bldP spid="5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e">
  <a:themeElements>
    <a:clrScheme name="Equidad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1856</TotalTime>
  <Words>372</Words>
  <Application>Microsoft Office PowerPoint</Application>
  <PresentationFormat>Apresentação no Ecrã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Equidade</vt:lpstr>
      <vt:lpstr>Semana dos Seminários </vt:lpstr>
      <vt:lpstr>Diapositivo 2</vt:lpstr>
      <vt:lpstr>“Toda a pessoa tem uma vocação!”</vt:lpstr>
      <vt:lpstr>Diapositivo 4</vt:lpstr>
      <vt:lpstr>Da vocação, espera-se que haja uma RESPOSTA</vt:lpstr>
      <vt:lpstr>Diapositivo 6</vt:lpstr>
      <vt:lpstr>Diapositivo 7</vt:lpstr>
      <vt:lpstr>Porquê discernir?</vt:lpstr>
      <vt:lpstr>Diapositivo 9</vt:lpstr>
      <vt:lpstr>O Discernimento Vocacional permite-nos chegar a uma finalidade que nos realize totalmente, mas é importante saber diferenciar dois tipos de finalidade:</vt:lpstr>
      <vt:lpstr>Diapositivo 11</vt:lpstr>
      <vt:lpstr>Diapositivo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dos Seminários’15</dc:title>
  <dc:creator>cliente</dc:creator>
  <cp:lastModifiedBy>cliente</cp:lastModifiedBy>
  <cp:revision>11</cp:revision>
  <dcterms:created xsi:type="dcterms:W3CDTF">2015-11-05T22:42:59Z</dcterms:created>
  <dcterms:modified xsi:type="dcterms:W3CDTF">2015-11-09T00:21:32Z</dcterms:modified>
</cp:coreProperties>
</file>